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4" r:id="rId11"/>
    <p:sldId id="266" r:id="rId12"/>
    <p:sldId id="265" r:id="rId13"/>
    <p:sldId id="271" r:id="rId14"/>
    <p:sldId id="268" r:id="rId15"/>
    <p:sldId id="308" r:id="rId16"/>
    <p:sldId id="297" r:id="rId17"/>
    <p:sldId id="270" r:id="rId18"/>
    <p:sldId id="272" r:id="rId19"/>
    <p:sldId id="274" r:id="rId20"/>
    <p:sldId id="277" r:id="rId21"/>
    <p:sldId id="284" r:id="rId22"/>
    <p:sldId id="286" r:id="rId23"/>
    <p:sldId id="289" r:id="rId24"/>
    <p:sldId id="275" r:id="rId25"/>
    <p:sldId id="276" r:id="rId26"/>
    <p:sldId id="278" r:id="rId27"/>
    <p:sldId id="283" r:id="rId28"/>
    <p:sldId id="295" r:id="rId29"/>
    <p:sldId id="294" r:id="rId30"/>
    <p:sldId id="296" r:id="rId31"/>
    <p:sldId id="279" r:id="rId32"/>
    <p:sldId id="280" r:id="rId33"/>
    <p:sldId id="293" r:id="rId34"/>
    <p:sldId id="273" r:id="rId35"/>
    <p:sldId id="291" r:id="rId36"/>
    <p:sldId id="292" r:id="rId37"/>
    <p:sldId id="281" r:id="rId38"/>
    <p:sldId id="282" r:id="rId39"/>
    <p:sldId id="287" r:id="rId40"/>
    <p:sldId id="288" r:id="rId41"/>
    <p:sldId id="269" r:id="rId42"/>
    <p:sldId id="302" r:id="rId43"/>
    <p:sldId id="304" r:id="rId44"/>
    <p:sldId id="305" r:id="rId45"/>
    <p:sldId id="306" r:id="rId46"/>
    <p:sldId id="307" r:id="rId47"/>
    <p:sldId id="301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80" autoAdjust="0"/>
    <p:restoredTop sz="94660"/>
  </p:normalViewPr>
  <p:slideViewPr>
    <p:cSldViewPr>
      <p:cViewPr varScale="1">
        <p:scale>
          <a:sx n="98" d="100"/>
          <a:sy n="98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8A9FDA0-5F35-452F-8030-6116FBA089D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BF07E31-1534-468D-BA02-CD6FF7E95D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anose="04040905080B02020502" pitchFamily="82" charset="0"/>
              </a:rPr>
              <a:t>Scratchboard</a:t>
            </a:r>
            <a:endParaRPr lang="en-US" sz="66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erlin Sans FB Demi" panose="020E0802020502020306" pitchFamily="34" charset="0"/>
              </a:rPr>
              <a:t>Mini Scratchboard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smtClean="0">
                <a:latin typeface="Berlin Sans FB Demi" panose="020E0802020502020306" pitchFamily="34" charset="0"/>
              </a:rPr>
              <a:t>Students </a:t>
            </a:r>
            <a:r>
              <a:rPr lang="en-US" sz="1800" dirty="0">
                <a:latin typeface="Berlin Sans FB Demi" panose="020E0802020502020306" pitchFamily="34" charset="0"/>
              </a:rPr>
              <a:t>will take a 2 in / 2 in paper and cover the paper using crayon. 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The colors they select must be part of one of the color schemes learned from the previous assignment. 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T</a:t>
            </a:r>
            <a:r>
              <a:rPr lang="en-US" sz="1800" dirty="0" smtClean="0">
                <a:latin typeface="Berlin Sans FB Demi" panose="020E0802020502020306" pitchFamily="34" charset="0"/>
              </a:rPr>
              <a:t>he </a:t>
            </a:r>
            <a:r>
              <a:rPr lang="en-US" sz="1800" dirty="0">
                <a:latin typeface="Berlin Sans FB Demi" panose="020E0802020502020306" pitchFamily="34" charset="0"/>
              </a:rPr>
              <a:t>card must be COMPELETLY covered in order for the assignment to be successful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Any areas that are left uncovered will not resist the paint</a:t>
            </a:r>
          </a:p>
          <a:p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Scratchboard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grace.fitzpatrick\Desktop\Scratchboard\IMG_2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4911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erlin Sans FB Demi" panose="020E0802020502020306" pitchFamily="34" charset="0"/>
              </a:rPr>
              <a:t>Mini Scratchboard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>
                <a:latin typeface="Berlin Sans FB Demi" panose="020E0802020502020306" pitchFamily="34" charset="0"/>
              </a:rPr>
              <a:t>Students will cover their papers with black tempera paint. 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T</a:t>
            </a:r>
            <a:r>
              <a:rPr lang="en-US" sz="1800" dirty="0" smtClean="0">
                <a:latin typeface="Berlin Sans FB Demi" panose="020E0802020502020306" pitchFamily="34" charset="0"/>
              </a:rPr>
              <a:t>he </a:t>
            </a:r>
            <a:r>
              <a:rPr lang="en-US" sz="1800" dirty="0">
                <a:latin typeface="Berlin Sans FB Demi" panose="020E0802020502020306" pitchFamily="34" charset="0"/>
              </a:rPr>
              <a:t>tempera paint does not stick to the surface of the wax as well as it would stick to the pores of a paper. 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This is called a wax resist style of creating 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grace.fitzpatrick\Desktop\Scratchboard\IMG_2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8457"/>
            <a:ext cx="801352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Mini Scratchboard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1800" dirty="0">
                <a:latin typeface="Berlin Sans FB Demi" panose="020E0802020502020306" pitchFamily="34" charset="0"/>
              </a:rPr>
              <a:t>Looking at their sketched letters, we will select a letter and this letter will be drawn onto their 2 in / 2 in paper 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Draw VERY LIGHTLY IN PENCIL to prevent accidental scratches from occurring</a:t>
            </a:r>
          </a:p>
          <a:p>
            <a:pPr lvl="0"/>
            <a:r>
              <a:rPr lang="en-US" sz="1800" dirty="0">
                <a:latin typeface="Berlin Sans FB Demi" panose="020E0802020502020306" pitchFamily="34" charset="0"/>
              </a:rPr>
              <a:t>Upon completing their sketch, students will use a toothpick to scratch away the paint on the area they have drawn, revealing the color behind the paint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race.fitzpatrick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938712" cy="50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7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grace.fitzpatrick\Desktop\Scratchboard\ma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85" y="1600200"/>
            <a:ext cx="40624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2" descr="C:\Users\grace.fitzpatrick\Desktop\Scratchboard\550_LionScratchboard(A)width3_3i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65" y="1600200"/>
            <a:ext cx="30180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:\Users\grace.fitzpatrick\Desktop\Scratchboard\Cathy-Sheeter-Tassels-Scratchboard-8-x-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21" y="1600200"/>
            <a:ext cx="512215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Users\grace.fitzpatrick\Desktop\Scratchboard\32512044474bbf1e48f3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27" y="1600200"/>
            <a:ext cx="516934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Objective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Students </a:t>
            </a:r>
            <a:r>
              <a:rPr lang="en-US" sz="2800" dirty="0">
                <a:latin typeface="Berlin Sans FB Demi" panose="020E0802020502020306" pitchFamily="34" charset="0"/>
              </a:rPr>
              <a:t>will </a:t>
            </a:r>
            <a:r>
              <a:rPr lang="en-US" sz="2800" dirty="0" smtClean="0">
                <a:latin typeface="Berlin Sans FB Demi" panose="020E0802020502020306" pitchFamily="34" charset="0"/>
              </a:rPr>
              <a:t>create</a:t>
            </a:r>
            <a:r>
              <a:rPr lang="en-US" sz="2800" b="1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a </a:t>
            </a:r>
            <a:r>
              <a:rPr lang="en-US" sz="2800" dirty="0">
                <a:latin typeface="Berlin Sans FB Demi" panose="020E0802020502020306" pitchFamily="34" charset="0"/>
              </a:rPr>
              <a:t>scratchboard </a:t>
            </a:r>
            <a:r>
              <a:rPr lang="en-US" sz="2800" dirty="0" smtClean="0">
                <a:latin typeface="Berlin Sans FB Demi" panose="020E0802020502020306" pitchFamily="34" charset="0"/>
              </a:rPr>
              <a:t>artwork by </a:t>
            </a:r>
            <a:r>
              <a:rPr lang="en-US" sz="2800" dirty="0">
                <a:latin typeface="Berlin Sans FB Demi" panose="020E0802020502020306" pitchFamily="34" charset="0"/>
              </a:rPr>
              <a:t>scraping away </a:t>
            </a:r>
            <a:r>
              <a:rPr lang="en-US" sz="2800" dirty="0" smtClean="0">
                <a:latin typeface="Berlin Sans FB Demi" panose="020E0802020502020306" pitchFamily="34" charset="0"/>
              </a:rPr>
              <a:t>black paint to reveal a colorful design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grace.fitzpatrick\Desktop\Scratchboard\1248034_1_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13" y="1600200"/>
            <a:ext cx="303297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grace.fitzpatrick\Desktop\Scratchboard\VC14330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grace.fitzpatrick\Desktop\Scratchboard\judyblakegallery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7" y="1600200"/>
            <a:ext cx="623454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grace.fitzpatrick\Desktop\Scratchboard\Sheeter_On_The_Prow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00484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grace.fitzpatrick\Desktop\Scratchboard\2950322992_dc06f7c3f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09" y="1600200"/>
            <a:ext cx="406958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grace.fitzpatrick\Desktop\Scratchboard\26252673_00e7ccd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749300"/>
            <a:ext cx="5851525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grace.fitzpatrick\Desktop\Scratchboard\807_Klass267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7300"/>
            <a:ext cx="6096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grace.fitzpatrick\Desktop\Scratchboard\fidel-6-2010-border_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54380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grace.fitzpatrick\Desktop\Scratchboard\Scratchboard-Illustrations-Mark-Summers-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20" y="1600200"/>
            <a:ext cx="28023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grace.fitzpatrick\Desktop\Scratchboard\woodcut%20-%20sitting%20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539750"/>
            <a:ext cx="43307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5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Objective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What are we creating?</a:t>
            </a:r>
          </a:p>
          <a:p>
            <a:pPr lvl="2"/>
            <a:r>
              <a:rPr lang="en-US" sz="2800" dirty="0" smtClean="0">
                <a:latin typeface="Berlin Sans FB Demi" panose="020E0802020502020306" pitchFamily="34" charset="0"/>
              </a:rPr>
              <a:t>We are creating</a:t>
            </a:r>
            <a:r>
              <a:rPr lang="en-US" sz="2800" b="1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a </a:t>
            </a:r>
            <a:r>
              <a:rPr lang="en-US" sz="2800" dirty="0">
                <a:latin typeface="Berlin Sans FB Demi" panose="020E0802020502020306" pitchFamily="34" charset="0"/>
              </a:rPr>
              <a:t>scratchboard </a:t>
            </a:r>
            <a:r>
              <a:rPr lang="en-US" sz="2800" dirty="0" smtClean="0">
                <a:latin typeface="Berlin Sans FB Demi" panose="020E0802020502020306" pitchFamily="34" charset="0"/>
              </a:rPr>
              <a:t>artwork</a:t>
            </a:r>
          </a:p>
          <a:p>
            <a:r>
              <a:rPr lang="en-US" sz="2800" dirty="0" smtClean="0">
                <a:latin typeface="Berlin Sans FB Demi" panose="020E0802020502020306" pitchFamily="34" charset="0"/>
              </a:rPr>
              <a:t>What do we do to reveal a colorful design? </a:t>
            </a:r>
          </a:p>
          <a:p>
            <a:pPr lvl="1"/>
            <a:r>
              <a:rPr lang="en-US" sz="2800" dirty="0" smtClean="0">
                <a:latin typeface="Berlin Sans FB Demi" panose="020E0802020502020306" pitchFamily="34" charset="0"/>
              </a:rPr>
              <a:t>We scrape </a:t>
            </a:r>
            <a:r>
              <a:rPr lang="en-US" sz="2800" dirty="0">
                <a:latin typeface="Berlin Sans FB Demi" panose="020E0802020502020306" pitchFamily="34" charset="0"/>
              </a:rPr>
              <a:t>away </a:t>
            </a:r>
            <a:r>
              <a:rPr lang="en-US" sz="2800" dirty="0" smtClean="0">
                <a:latin typeface="Berlin Sans FB Demi" panose="020E0802020502020306" pitchFamily="34" charset="0"/>
              </a:rPr>
              <a:t>black paint to reveal a colorful design.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grace.fitzpatrick\Desktop\Scratchboard\Steve-Prince_Soul-Serenade_Linocu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27" y="1600200"/>
            <a:ext cx="409094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grace.fitzpatrick\Desktop\Scratchboard\imagesCAQ0PQ8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799"/>
            <a:ext cx="6019800" cy="58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grace.fitzpatrick\Desktop\Scratchboard\hh0067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1" y="1600200"/>
            <a:ext cx="544105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grace.fitzpatrick\Desktop\Scratchboard\the_divorce-732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grace.fitzpatrick\Desktop\Scratchboard\Aurora%20Cultural%20Centre_%20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85" y="1600200"/>
            <a:ext cx="29070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grace.fitzpatrick\Desktop\Scratchboard\night-walk-w-cats-12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88" y="1600200"/>
            <a:ext cx="407022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grace.fitzpatrick\Desktop\Scratchboard\moon_rise_over_seattle_linocut_hand_pulled_original_print_signed_399787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grace.fitzpatrick\Desktop\Scratchboard\goodman_website2_orig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77000" cy="43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grace.fitzpatrick\Desktop\Scratchboard\flower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39278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grace.fitzpatrick\Desktop\Scratchboard\Scraperboard 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95425"/>
            <a:ext cx="76295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Connection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erlin Sans FB Demi" panose="020E0802020502020306" pitchFamily="34" charset="0"/>
              </a:rPr>
              <a:t>This assignment uses multiple </a:t>
            </a:r>
            <a:r>
              <a:rPr lang="en-US" sz="2400" u="sng" dirty="0">
                <a:latin typeface="Berlin Sans FB Demi" panose="020E0802020502020306" pitchFamily="34" charset="0"/>
              </a:rPr>
              <a:t>drawing techniques </a:t>
            </a:r>
            <a:r>
              <a:rPr lang="en-US" sz="2400" dirty="0">
                <a:latin typeface="Berlin Sans FB Demi" panose="020E0802020502020306" pitchFamily="34" charset="0"/>
              </a:rPr>
              <a:t>that involve a variety of line design to create </a:t>
            </a:r>
            <a:r>
              <a:rPr lang="en-US" sz="2400" b="1" u="sng" dirty="0">
                <a:latin typeface="Berlin Sans FB Demi" panose="020E0802020502020306" pitchFamily="34" charset="0"/>
              </a:rPr>
              <a:t>value</a:t>
            </a:r>
            <a:r>
              <a:rPr lang="en-US" sz="2400" dirty="0">
                <a:latin typeface="Berlin Sans FB Demi" panose="020E0802020502020306" pitchFamily="34" charset="0"/>
              </a:rPr>
              <a:t>. 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This </a:t>
            </a:r>
            <a:r>
              <a:rPr lang="en-US" sz="2400" dirty="0">
                <a:latin typeface="Berlin Sans FB Demi" panose="020E0802020502020306" pitchFamily="34" charset="0"/>
              </a:rPr>
              <a:t>lesson is building on the students’ skills of their fine motor skills by drawing strategically placed lines and assessing their understanding of </a:t>
            </a:r>
            <a:r>
              <a:rPr lang="en-US" sz="2400" u="sng" dirty="0">
                <a:latin typeface="Berlin Sans FB Demi" panose="020E0802020502020306" pitchFamily="34" charset="0"/>
              </a:rPr>
              <a:t>value</a:t>
            </a:r>
            <a:r>
              <a:rPr lang="en-US" sz="2400" dirty="0">
                <a:latin typeface="Berlin Sans FB Demi" panose="020E0802020502020306" pitchFamily="34" charset="0"/>
              </a:rPr>
              <a:t> and </a:t>
            </a:r>
            <a:r>
              <a:rPr lang="en-US" sz="2400" u="sng" dirty="0">
                <a:latin typeface="Berlin Sans FB Demi" panose="020E0802020502020306" pitchFamily="34" charset="0"/>
              </a:rPr>
              <a:t>space</a:t>
            </a:r>
            <a:r>
              <a:rPr lang="en-US" sz="2400" dirty="0">
                <a:latin typeface="Berlin Sans FB Demi" panose="020E0802020502020306" pitchFamily="34" charset="0"/>
              </a:rPr>
              <a:t>. 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This </a:t>
            </a:r>
            <a:r>
              <a:rPr lang="en-US" sz="2400" dirty="0">
                <a:latin typeface="Berlin Sans FB Demi" panose="020E0802020502020306" pitchFamily="34" charset="0"/>
              </a:rPr>
              <a:t>project also incorporates the students prior knowledge of </a:t>
            </a:r>
            <a:r>
              <a:rPr lang="en-US" sz="2400" u="sng" dirty="0">
                <a:latin typeface="Berlin Sans FB Demi" panose="020E0802020502020306" pitchFamily="34" charset="0"/>
              </a:rPr>
              <a:t>color schemes </a:t>
            </a:r>
            <a:r>
              <a:rPr lang="en-US" sz="2400" dirty="0">
                <a:latin typeface="Berlin Sans FB Demi" panose="020E0802020502020306" pitchFamily="34" charset="0"/>
              </a:rPr>
              <a:t>for the background colors of the piece. </a:t>
            </a:r>
          </a:p>
        </p:txBody>
      </p:sp>
    </p:spTree>
    <p:extLst>
      <p:ext uri="{BB962C8B-B14F-4D97-AF65-F5344CB8AC3E}">
        <p14:creationId xmlns:p14="http://schemas.microsoft.com/office/powerpoint/2010/main" val="30929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grace.fitzpatrick\Desktop\Scratchboard\Linocut-Print-head-of-the-fish-816x10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09" y="1600200"/>
            <a:ext cx="32789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grace.fitzpatrick\Desktop\Scratchboard\DSC002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52400"/>
            <a:ext cx="52578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Users\grace.fitzpatrick\Desktop\Scratchboard\photoo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23" y="1600200"/>
            <a:ext cx="277795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grace.fitzpatrick\Desktop\Scratchboard\photo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52400"/>
            <a:ext cx="4495800" cy="68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grace.fitzpatrick\Desktop\Scratchboard\phot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69" y="1600200"/>
            <a:ext cx="604466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grace.fitzpatrick\Desktop\Scratchboard\oooooooooooooo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43" y="1600200"/>
            <a:ext cx="56837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race.fitzpatrick\Desktop\Scratchboard\oooo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26" y="1600200"/>
            <a:ext cx="58473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grace.fitzpatrick\Desktop\Scratchboard\photooo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78572"/>
            <a:ext cx="4572000" cy="68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grace.fitzpatrick\Desktop\Scratchboard\photo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6083"/>
            <a:ext cx="4800600" cy="65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u="sng" dirty="0" smtClean="0">
              <a:latin typeface="Berlin Sans FB Demi" panose="020E0802020502020306" pitchFamily="34" charset="0"/>
            </a:endParaRPr>
          </a:p>
          <a:p>
            <a:r>
              <a:rPr lang="en-US" u="sng" dirty="0" smtClean="0">
                <a:latin typeface="Berlin Sans FB Demi" panose="020E0802020502020306" pitchFamily="34" charset="0"/>
              </a:rPr>
              <a:t>Value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>
                <a:latin typeface="Berlin Sans FB Demi" panose="020E0802020502020306" pitchFamily="34" charset="0"/>
              </a:rPr>
              <a:t>has to do with the lightness or darkness of something (black/shades and white/tints). Value is created within scratchboard art by using alternative techniques to drawing </a:t>
            </a:r>
            <a:r>
              <a:rPr lang="en-US" dirty="0" smtClean="0">
                <a:latin typeface="Berlin Sans FB Demi" panose="020E0802020502020306" pitchFamily="34" charset="0"/>
              </a:rPr>
              <a:t>rather </a:t>
            </a:r>
            <a:r>
              <a:rPr lang="en-US" dirty="0">
                <a:latin typeface="Berlin Sans FB Demi" panose="020E0802020502020306" pitchFamily="34" charset="0"/>
              </a:rPr>
              <a:t>than rendering. </a:t>
            </a:r>
            <a:endParaRPr lang="en-US" u="sng" dirty="0">
              <a:latin typeface="Berlin Sans FB Demi" panose="020E0802020502020306" pitchFamily="34" charset="0"/>
            </a:endParaRPr>
          </a:p>
          <a:p>
            <a:r>
              <a:rPr lang="en-US" u="sng" dirty="0" smtClean="0">
                <a:latin typeface="Berlin Sans FB Demi" panose="020E0802020502020306" pitchFamily="34" charset="0"/>
              </a:rPr>
              <a:t>Drawing techniques</a:t>
            </a:r>
            <a:r>
              <a:rPr lang="en-US" dirty="0" smtClean="0">
                <a:latin typeface="Berlin Sans FB Demi" panose="020E0802020502020306" pitchFamily="34" charset="0"/>
              </a:rPr>
              <a:t> can involve rendering, hatching, crosshatching, stippling, etc.</a:t>
            </a:r>
            <a:endParaRPr lang="en-US" dirty="0">
              <a:latin typeface="Berlin Sans FB Demi" panose="020E0802020502020306" pitchFamily="34" charset="0"/>
            </a:endParaRPr>
          </a:p>
          <a:p>
            <a:r>
              <a:rPr lang="en-US" u="sng" dirty="0" smtClean="0">
                <a:latin typeface="Berlin Sans FB Demi" panose="020E0802020502020306" pitchFamily="34" charset="0"/>
              </a:rPr>
              <a:t>Space</a:t>
            </a:r>
            <a:r>
              <a:rPr lang="en-US" dirty="0" smtClean="0">
                <a:latin typeface="Berlin Sans FB Demi" panose="020E0802020502020306" pitchFamily="34" charset="0"/>
              </a:rPr>
              <a:t> can be positive or negative – Positive space has to do with the object of an artwork while negative space has to do with the space that surrounds the object. </a:t>
            </a:r>
            <a:r>
              <a:rPr lang="en-US" dirty="0">
                <a:latin typeface="Berlin Sans FB Demi" panose="020E0802020502020306" pitchFamily="34" charset="0"/>
              </a:rPr>
              <a:t>Scratchboard focuses on a high contrast style between positive and negative </a:t>
            </a:r>
            <a:r>
              <a:rPr lang="en-US" dirty="0" smtClean="0">
                <a:latin typeface="Berlin Sans FB Demi" panose="020E0802020502020306" pitchFamily="34" charset="0"/>
              </a:rPr>
              <a:t>space</a:t>
            </a:r>
            <a:endParaRPr lang="en-US" dirty="0">
              <a:latin typeface="Berlin Sans FB Demi" panose="020E0802020502020306" pitchFamily="34" charset="0"/>
            </a:endParaRPr>
          </a:p>
          <a:p>
            <a:r>
              <a:rPr lang="en-US" u="sng" dirty="0" smtClean="0">
                <a:latin typeface="Berlin Sans FB Demi" panose="020E0802020502020306" pitchFamily="34" charset="0"/>
              </a:rPr>
              <a:t>Color schemes </a:t>
            </a:r>
            <a:r>
              <a:rPr lang="en-US" dirty="0" smtClean="0">
                <a:latin typeface="Berlin Sans FB Demi" panose="020E0802020502020306" pitchFamily="34" charset="0"/>
              </a:rPr>
              <a:t>have to do with the arrangement of color within an artwork</a:t>
            </a:r>
          </a:p>
          <a:p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Color Schemes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Analogous - A color scheme that consists of any three or four adjacent (next to) colors on the color wheel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</a:p>
          <a:p>
            <a:endParaRPr lang="en-US" dirty="0">
              <a:latin typeface="Berlin Sans FB Demi" panose="020E0802020502020306" pitchFamily="34" charset="0"/>
            </a:endParaRPr>
          </a:p>
          <a:p>
            <a:r>
              <a:rPr lang="en-US" dirty="0">
                <a:latin typeface="Berlin Sans FB Demi" panose="020E0802020502020306" pitchFamily="34" charset="0"/>
              </a:rPr>
              <a:t>Monochromatic – A color scheme that is made from one single color mixed with black or white (tints and shades</a:t>
            </a:r>
            <a:r>
              <a:rPr lang="en-US" dirty="0" smtClean="0">
                <a:latin typeface="Berlin Sans FB Demi" panose="020E0802020502020306" pitchFamily="34" charset="0"/>
              </a:rPr>
              <a:t>)</a:t>
            </a:r>
          </a:p>
          <a:p>
            <a:endParaRPr lang="en-US" dirty="0">
              <a:latin typeface="Berlin Sans FB Demi" panose="020E0802020502020306" pitchFamily="34" charset="0"/>
            </a:endParaRPr>
          </a:p>
          <a:p>
            <a:r>
              <a:rPr lang="en-US" dirty="0">
                <a:latin typeface="Berlin Sans FB Demi" panose="020E0802020502020306" pitchFamily="34" charset="0"/>
              </a:rPr>
              <a:t>Complementary - Hues which are across from each other on the color wheel. (Opposite colors) *highest visual </a:t>
            </a:r>
            <a:r>
              <a:rPr lang="en-US" dirty="0" smtClean="0">
                <a:latin typeface="Berlin Sans FB Demi" panose="020E0802020502020306" pitchFamily="34" charset="0"/>
              </a:rPr>
              <a:t>strength</a:t>
            </a:r>
          </a:p>
          <a:p>
            <a:endParaRPr lang="en-US" dirty="0">
              <a:latin typeface="Berlin Sans FB Demi" panose="020E0802020502020306" pitchFamily="34" charset="0"/>
            </a:endParaRPr>
          </a:p>
          <a:p>
            <a:r>
              <a:rPr lang="en-US" dirty="0">
                <a:latin typeface="Berlin Sans FB Demi" panose="020E0802020502020306" pitchFamily="34" charset="0"/>
              </a:rPr>
              <a:t>Split-Complementary - A split-compliment color scheme includes a main color and the two colors on each side of its complementary (opposite) color on the color wheel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</a:p>
          <a:p>
            <a:endParaRPr lang="en-US" dirty="0">
              <a:latin typeface="Berlin Sans FB Demi" panose="020E0802020502020306" pitchFamily="34" charset="0"/>
            </a:endParaRPr>
          </a:p>
          <a:p>
            <a:r>
              <a:rPr lang="en-US" dirty="0">
                <a:latin typeface="Berlin Sans FB Demi" panose="020E0802020502020306" pitchFamily="34" charset="0"/>
              </a:rPr>
              <a:t>Triad - Three colors spaced equally on the color wheel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The projects must be </a:t>
            </a:r>
            <a:r>
              <a:rPr lang="en-US" dirty="0" smtClean="0">
                <a:latin typeface="Berlin Sans FB Demi" panose="020E0802020502020306" pitchFamily="34" charset="0"/>
              </a:rPr>
              <a:t>complete</a:t>
            </a:r>
          </a:p>
          <a:p>
            <a:r>
              <a:rPr lang="en-US" dirty="0">
                <a:latin typeface="Berlin Sans FB Demi" panose="020E0802020502020306" pitchFamily="34" charset="0"/>
              </a:rPr>
              <a:t>T</a:t>
            </a:r>
            <a:r>
              <a:rPr lang="en-US" dirty="0" smtClean="0">
                <a:latin typeface="Berlin Sans FB Demi" panose="020E0802020502020306" pitchFamily="34" charset="0"/>
              </a:rPr>
              <a:t>he </a:t>
            </a:r>
            <a:r>
              <a:rPr lang="en-US" dirty="0">
                <a:latin typeface="Berlin Sans FB Demi" panose="020E0802020502020306" pitchFamily="34" charset="0"/>
              </a:rPr>
              <a:t>lines are neat and </a:t>
            </a:r>
            <a:r>
              <a:rPr lang="en-US" dirty="0" smtClean="0">
                <a:latin typeface="Berlin Sans FB Demi" panose="020E0802020502020306" pitchFamily="34" charset="0"/>
              </a:rPr>
              <a:t>intentional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The artwork is creative and original</a:t>
            </a:r>
          </a:p>
          <a:p>
            <a:r>
              <a:rPr lang="en-US" dirty="0">
                <a:latin typeface="Berlin Sans FB Demi" panose="020E0802020502020306" pitchFamily="34" charset="0"/>
              </a:rPr>
              <a:t>T</a:t>
            </a:r>
            <a:r>
              <a:rPr lang="en-US" dirty="0" smtClean="0">
                <a:latin typeface="Berlin Sans FB Demi" panose="020E0802020502020306" pitchFamily="34" charset="0"/>
              </a:rPr>
              <a:t>he </a:t>
            </a:r>
            <a:r>
              <a:rPr lang="en-US" dirty="0">
                <a:latin typeface="Berlin Sans FB Demi" panose="020E0802020502020306" pitchFamily="34" charset="0"/>
              </a:rPr>
              <a:t>background colors must correspond with one of the color schemes</a:t>
            </a:r>
          </a:p>
          <a:p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Scratchboard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grace.fitzpatrick\Desktop\Scratchboard\1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867400" cy="32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erlin Sans FB Demi" panose="020E0802020502020306" pitchFamily="34" charset="0"/>
              </a:rPr>
              <a:t>Mini Scratchboard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1800" dirty="0" smtClean="0">
                <a:latin typeface="Berlin Sans FB Demi" panose="020E0802020502020306" pitchFamily="34" charset="0"/>
              </a:rPr>
              <a:t>Students will trace their 2 in / 2 in card onto a scratch paper three times</a:t>
            </a:r>
          </a:p>
          <a:p>
            <a:pPr lvl="0"/>
            <a:r>
              <a:rPr lang="en-US" sz="1800" dirty="0" smtClean="0">
                <a:latin typeface="Berlin Sans FB Demi" panose="020E0802020502020306" pitchFamily="34" charset="0"/>
              </a:rPr>
              <a:t>Students </a:t>
            </a:r>
            <a:r>
              <a:rPr lang="en-US" sz="1800" dirty="0">
                <a:latin typeface="Berlin Sans FB Demi" panose="020E0802020502020306" pitchFamily="34" charset="0"/>
              </a:rPr>
              <a:t>will draw a decorated letter (First or last name) within each of their three traced boxes.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This letter must look artistic, and not be a basic letter. </a:t>
            </a:r>
          </a:p>
          <a:p>
            <a:pPr lvl="1"/>
            <a:r>
              <a:rPr lang="en-US" sz="1800" dirty="0">
                <a:latin typeface="Berlin Sans FB Demi" panose="020E0802020502020306" pitchFamily="34" charset="0"/>
              </a:rPr>
              <a:t>There must be some sort of embellishment (pattern or decoration) around the letter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825</TotalTime>
  <Words>602</Words>
  <Application>Microsoft Office PowerPoint</Application>
  <PresentationFormat>On-screen Show (4:3)</PresentationFormat>
  <Paragraphs>53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Horizon</vt:lpstr>
      <vt:lpstr>Scratchboard</vt:lpstr>
      <vt:lpstr>Objective</vt:lpstr>
      <vt:lpstr>Objective</vt:lpstr>
      <vt:lpstr>Connection</vt:lpstr>
      <vt:lpstr>Review</vt:lpstr>
      <vt:lpstr>Color Schemes</vt:lpstr>
      <vt:lpstr>grading</vt:lpstr>
      <vt:lpstr>Scratchboard</vt:lpstr>
      <vt:lpstr>Mini Scratchboard</vt:lpstr>
      <vt:lpstr>Mini Scratchboard</vt:lpstr>
      <vt:lpstr>Scratchboard</vt:lpstr>
      <vt:lpstr>Mini Scratchboard</vt:lpstr>
      <vt:lpstr>PowerPoint Presentation</vt:lpstr>
      <vt:lpstr>Mini Scratchboard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Scratchboard</dc:title>
  <dc:creator>Grace Fitzpatrick</dc:creator>
  <cp:lastModifiedBy>Grace Fitzpatrick</cp:lastModifiedBy>
  <cp:revision>25</cp:revision>
  <dcterms:created xsi:type="dcterms:W3CDTF">2013-11-20T01:21:07Z</dcterms:created>
  <dcterms:modified xsi:type="dcterms:W3CDTF">2014-10-27T19:24:15Z</dcterms:modified>
</cp:coreProperties>
</file>